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774" r:id="rId2"/>
  </p:sldMasterIdLst>
  <p:notesMasterIdLst>
    <p:notesMasterId r:id="rId33"/>
  </p:notesMasterIdLst>
  <p:handoutMasterIdLst>
    <p:handoutMasterId r:id="rId34"/>
  </p:handoutMasterIdLst>
  <p:sldIdLst>
    <p:sldId id="438" r:id="rId3"/>
    <p:sldId id="509" r:id="rId4"/>
    <p:sldId id="517" r:id="rId5"/>
    <p:sldId id="510" r:id="rId6"/>
    <p:sldId id="511" r:id="rId7"/>
    <p:sldId id="512" r:id="rId8"/>
    <p:sldId id="514" r:id="rId9"/>
    <p:sldId id="515" r:id="rId10"/>
    <p:sldId id="516" r:id="rId11"/>
    <p:sldId id="486" r:id="rId12"/>
    <p:sldId id="502" r:id="rId13"/>
    <p:sldId id="494" r:id="rId14"/>
    <p:sldId id="500" r:id="rId15"/>
    <p:sldId id="501" r:id="rId16"/>
    <p:sldId id="495" r:id="rId17"/>
    <p:sldId id="503" r:id="rId18"/>
    <p:sldId id="518" r:id="rId19"/>
    <p:sldId id="519" r:id="rId20"/>
    <p:sldId id="520" r:id="rId21"/>
    <p:sldId id="504" r:id="rId22"/>
    <p:sldId id="496" r:id="rId23"/>
    <p:sldId id="497" r:id="rId24"/>
    <p:sldId id="505" r:id="rId25"/>
    <p:sldId id="506" r:id="rId26"/>
    <p:sldId id="507" r:id="rId27"/>
    <p:sldId id="508" r:id="rId28"/>
    <p:sldId id="498" r:id="rId29"/>
    <p:sldId id="521" r:id="rId30"/>
    <p:sldId id="499" r:id="rId31"/>
    <p:sldId id="493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740A"/>
    <a:srgbClr val="600000"/>
    <a:srgbClr val="36FF37"/>
    <a:srgbClr val="2987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5107" autoAdjust="0"/>
  </p:normalViewPr>
  <p:slideViewPr>
    <p:cSldViewPr>
      <p:cViewPr varScale="1">
        <p:scale>
          <a:sx n="61" d="100"/>
          <a:sy n="61" d="100"/>
        </p:scale>
        <p:origin x="27" y="8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304" y="-6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6A1F84-92E0-B549-BE4F-92E239AA993A}" type="datetime1">
              <a:rPr lang="en-US" smtClean="0"/>
              <a:t>5/14/2020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© 2017 Pearson Education, Inc., Hoboken, NJ.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B02766-913B-814E-B3C1-678F4BDB3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85564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44D5EFE-478A-AB44-AF91-783C7E33BFEB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F781F4-099F-4112-9B1E-8A4E416391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61173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632D0-D005-4C14-97FA-5742BC2C0E09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246AB-72DE-4829-A3EE-183283F17E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900D1-CA60-4AA3-BA35-C01D332AAA00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BAF33-582B-4B0D-B27A-32E91EEEB0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81BF0-EE26-4C75-882B-F6BC339BC21C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35F4E-BD93-49E1-84D0-363BA31979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B899C7-F884-4E6D-A276-BB8579093A38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67C90-D8D8-4A11-9BC3-E7451ACC5E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95C2FC-F13D-4E17-BD3E-FE5CF4E973D3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67C90-D8D8-4A11-9BC3-E7451ACC5E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BE29DD-81D4-4B00-8B76-669F35BAD5FD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67C90-D8D8-4A11-9BC3-E7451ACC5E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E94AF2-AE22-4181-B1FA-9C57F9FDD3A5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F246AB-72DE-4829-A3EE-183283F17E5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B8790B-5DDD-43C0-B879-3273205D4B55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217303-0E5B-4E24-BCA3-62F5881C102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56DD35-0107-4822-A70B-090C588C365E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F17966-739A-4E4E-BEF8-5E9D65CAA6D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288867-DFB2-4002-B3B4-30A41CF77AB4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B75778-597E-43D2-A71E-341C60964EE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14D30C-42E7-47C5-844B-E0FA60D5230B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71189-8D0B-455A-87B2-3A89DCBF68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2ABB5-D554-4F17-A8F4-3E069AC59C2B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7303-0E5B-4E24-BCA3-62F5881C10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093C3B-CF60-49C5-9BC8-EBAF3FD4F4D6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D2254-A369-4EE7-927D-AE71362307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6B2E0D-7E03-4274-B9D7-02777ADC942E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69E04E-7B9E-40CB-AECA-9BEEF7D4B1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9E982C-8B3B-467C-A9FA-611981C25A2B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175EC1-C65E-447A-8CAE-CC74F724346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549E27-169B-47B5-8C71-2B0A7D8CD937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94A6BC3C-EF4C-4932-8208-7FBB5701A0A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1B6DB5-F1FE-4BBC-8A7C-7A85D7C4F053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2BAF33-582B-4B0D-B27A-32E91EEEB04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F163BE-5680-4CF7-94F5-B71A91478A3E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835F4E-BD93-49E1-84D0-363BA31979D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D5437-6DA9-4227-B9C0-E3B470E40609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17966-739A-4E4E-BEF8-5E9D65CAA6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4EA64-6798-41D2-BF5A-669EEBF70DA8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75778-597E-43D2-A71E-341C60964E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9CB48-19D3-4F14-BFF6-4AE997FC1BDE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71189-8D0B-455A-87B2-3A89DCBF68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B95C2-51C7-4489-AF9E-1B144481850F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D2254-A369-4EE7-927D-AE71362307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8C6B8-BF70-4B54-920B-C68A12AB111D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9E04E-7B9E-40CB-AECA-9BEEF7D4B1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CA4CF-0C08-433D-9D1E-448E414A7DF7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75EC1-C65E-447A-8CAE-CC74F72434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0D8E5-578A-4EC6-96B3-BAD6A2D95000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6BC3C-EF4C-4932-8208-7FBB5701A0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883B06-EB4A-4BF2-A925-EDF178E1B3FB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9DAB5F-4C32-47E8-A254-E438E2D0D3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56" r:id="rId12"/>
    <p:sldLayoutId id="2147483757" r:id="rId13"/>
    <p:sldLayoutId id="2147483758" r:id="rId14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8057986-B967-4F10-80ED-13506FD50440}" type="datetime1">
              <a:rPr lang="en-US" smtClean="0"/>
              <a:t>5/14/2020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© 2017 Pearson Education, Inc., Hoboken, NJ. All rights reserved.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69DAB5F-4C32-47E8-A254-E438E2D0D3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6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Operating System Device and File Management</a:t>
            </a:r>
          </a:p>
        </p:txBody>
      </p:sp>
    </p:spTree>
    <p:extLst>
      <p:ext uri="{BB962C8B-B14F-4D97-AF65-F5344CB8AC3E}">
        <p14:creationId xmlns:p14="http://schemas.microsoft.com/office/powerpoint/2010/main" val="3133326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DD928-21AC-4958-988F-971ECF3C0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I/O Devices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034892-18F9-4495-978A-93D82682DD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Hardware providing communication between a computer system and the outside world</a:t>
            </a:r>
          </a:p>
          <a:p>
            <a:pPr lvl="2"/>
            <a:r>
              <a:rPr lang="en-US" dirty="0"/>
              <a:t>Humans</a:t>
            </a:r>
          </a:p>
          <a:p>
            <a:pPr lvl="2"/>
            <a:r>
              <a:rPr lang="en-US" dirty="0"/>
              <a:t>Other devices</a:t>
            </a:r>
          </a:p>
          <a:p>
            <a:pPr lvl="1"/>
            <a:r>
              <a:rPr lang="en-US" dirty="0"/>
              <a:t>Characteristics</a:t>
            </a:r>
          </a:p>
          <a:p>
            <a:pPr lvl="2"/>
            <a:r>
              <a:rPr lang="en-US" dirty="0"/>
              <a:t>Data rate</a:t>
            </a:r>
          </a:p>
          <a:p>
            <a:pPr lvl="2"/>
            <a:r>
              <a:rPr lang="en-US" dirty="0"/>
              <a:t>Method of use</a:t>
            </a:r>
          </a:p>
          <a:p>
            <a:pPr lvl="2"/>
            <a:r>
              <a:rPr lang="en-US" dirty="0"/>
              <a:t>Transfer type</a:t>
            </a:r>
          </a:p>
          <a:p>
            <a:pPr lvl="2"/>
            <a:r>
              <a:rPr lang="en-US" dirty="0"/>
              <a:t>Data encoding</a:t>
            </a:r>
          </a:p>
          <a:p>
            <a:pPr lvl="1"/>
            <a:r>
              <a:rPr lang="en-US" dirty="0"/>
              <a:t>Generally much slower than CPU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264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7A3B0-B4FC-4695-8E0B-889C7ADE4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Techniques for I/O Operation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86650-5267-4A2E-8E54-72682BA74D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160520"/>
          </a:xfrm>
        </p:spPr>
        <p:txBody>
          <a:bodyPr>
            <a:normAutofit/>
          </a:bodyPr>
          <a:lstStyle/>
          <a:p>
            <a:r>
              <a:rPr lang="en-US" dirty="0"/>
              <a:t>Programmed I/O</a:t>
            </a:r>
          </a:p>
          <a:p>
            <a:r>
              <a:rPr lang="en-US" dirty="0"/>
              <a:t>Interrupt driven I/O</a:t>
            </a:r>
          </a:p>
          <a:p>
            <a:r>
              <a:rPr lang="en-US" dirty="0"/>
              <a:t>Direct memory access</a:t>
            </a:r>
          </a:p>
        </p:txBody>
      </p:sp>
    </p:spTree>
    <p:extLst>
      <p:ext uri="{BB962C8B-B14F-4D97-AF65-F5344CB8AC3E}">
        <p14:creationId xmlns:p14="http://schemas.microsoft.com/office/powerpoint/2010/main" val="870956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7A3B0-B4FC-4695-8E0B-889C7ADE4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Programmed I/O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86650-5267-4A2E-8E54-72682BA74D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160520"/>
          </a:xfrm>
        </p:spPr>
        <p:txBody>
          <a:bodyPr>
            <a:normAutofit/>
          </a:bodyPr>
          <a:lstStyle/>
          <a:p>
            <a:r>
              <a:rPr lang="en-US" dirty="0"/>
              <a:t>Basic I/O technique for data exchange or communication between the processor and external devices</a:t>
            </a:r>
          </a:p>
          <a:p>
            <a:r>
              <a:rPr lang="en-US" dirty="0"/>
              <a:t>Data exchanges occur between the processor and the I/O module at request of process</a:t>
            </a:r>
          </a:p>
          <a:p>
            <a:r>
              <a:rPr lang="en-US" dirty="0"/>
              <a:t>Process busy waits</a:t>
            </a:r>
          </a:p>
        </p:txBody>
      </p:sp>
    </p:spTree>
    <p:extLst>
      <p:ext uri="{BB962C8B-B14F-4D97-AF65-F5344CB8AC3E}">
        <p14:creationId xmlns:p14="http://schemas.microsoft.com/office/powerpoint/2010/main" val="3105858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7A3B0-B4FC-4695-8E0B-889C7ADE4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Interrupt driven I/O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86650-5267-4A2E-8E54-72682BA74D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160520"/>
          </a:xfrm>
        </p:spPr>
        <p:txBody>
          <a:bodyPr>
            <a:normAutofit/>
          </a:bodyPr>
          <a:lstStyle/>
          <a:p>
            <a:r>
              <a:rPr lang="en-US" dirty="0"/>
              <a:t>Controls input/output activity where a peripheral or terminal needs to send or receive a data transfer </a:t>
            </a:r>
          </a:p>
          <a:p>
            <a:r>
              <a:rPr lang="en-US" dirty="0"/>
              <a:t>A signal is sent </a:t>
            </a:r>
          </a:p>
          <a:p>
            <a:r>
              <a:rPr lang="en-US" dirty="0"/>
              <a:t>A program interrupt is set </a:t>
            </a:r>
          </a:p>
          <a:p>
            <a:r>
              <a:rPr lang="en-US" dirty="0"/>
              <a:t>The processor enters an interrupt service routine</a:t>
            </a:r>
          </a:p>
          <a:p>
            <a:r>
              <a:rPr lang="en-US" dirty="0"/>
              <a:t>May be blocking or nonblocking</a:t>
            </a:r>
          </a:p>
        </p:txBody>
      </p:sp>
    </p:spTree>
    <p:extLst>
      <p:ext uri="{BB962C8B-B14F-4D97-AF65-F5344CB8AC3E}">
        <p14:creationId xmlns:p14="http://schemas.microsoft.com/office/powerpoint/2010/main" val="8409359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7A3B0-B4FC-4695-8E0B-889C7ADE4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Memory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86650-5267-4A2E-8E54-72682BA74D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160520"/>
          </a:xfrm>
        </p:spPr>
        <p:txBody>
          <a:bodyPr>
            <a:normAutofit/>
          </a:bodyPr>
          <a:lstStyle/>
          <a:p>
            <a:r>
              <a:rPr lang="en-US" dirty="0"/>
              <a:t>Transfers data within main memory and external device without passing through the CPU</a:t>
            </a:r>
          </a:p>
          <a:p>
            <a:r>
              <a:rPr lang="en-US" dirty="0"/>
              <a:t>Improves processor activity and I/O transfer rate by  allowing the processor to do other tasks</a:t>
            </a:r>
          </a:p>
          <a:p>
            <a:r>
              <a:rPr lang="en-US" dirty="0"/>
              <a:t>Still may have contention for the system bus if only one bus</a:t>
            </a:r>
          </a:p>
        </p:txBody>
      </p:sp>
    </p:spTree>
    <p:extLst>
      <p:ext uri="{BB962C8B-B14F-4D97-AF65-F5344CB8AC3E}">
        <p14:creationId xmlns:p14="http://schemas.microsoft.com/office/powerpoint/2010/main" val="3877838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023CE-59C8-4720-B786-DAC0318E9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Transfer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5050-5746-449C-95E9-B82D1F4577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Block</a:t>
            </a:r>
          </a:p>
          <a:p>
            <a:r>
              <a:rPr lang="en-US" dirty="0"/>
              <a:t>Stream </a:t>
            </a:r>
          </a:p>
        </p:txBody>
      </p:sp>
    </p:spTree>
    <p:extLst>
      <p:ext uri="{BB962C8B-B14F-4D97-AF65-F5344CB8AC3E}">
        <p14:creationId xmlns:p14="http://schemas.microsoft.com/office/powerpoint/2010/main" val="30314066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023CE-59C8-4720-B786-DAC0318E9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devices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5050-5746-449C-95E9-B82D1F4577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dirty="0"/>
              <a:t>Storage devices that provide read and write operation of data in fixed-size blocks</a:t>
            </a:r>
          </a:p>
          <a:p>
            <a:pPr lvl="1"/>
            <a:r>
              <a:rPr lang="en-US" dirty="0"/>
              <a:t>Examples </a:t>
            </a:r>
          </a:p>
          <a:p>
            <a:pPr lvl="2"/>
            <a:r>
              <a:rPr lang="en-US" dirty="0"/>
              <a:t>Hard drive</a:t>
            </a:r>
          </a:p>
          <a:p>
            <a:pPr lvl="2"/>
            <a:r>
              <a:rPr lang="en-US" dirty="0"/>
              <a:t>USB drive</a:t>
            </a:r>
          </a:p>
          <a:p>
            <a:pPr lvl="2"/>
            <a:r>
              <a:rPr lang="en-US" dirty="0"/>
              <a:t>Optical drive </a:t>
            </a:r>
          </a:p>
          <a:p>
            <a:pPr lvl="1"/>
            <a:r>
              <a:rPr lang="en-US" dirty="0"/>
              <a:t>Transfer one block at a time </a:t>
            </a:r>
          </a:p>
          <a:p>
            <a:pPr lvl="1"/>
            <a:r>
              <a:rPr lang="en-US" dirty="0"/>
              <a:t>Use buffering mechanism to speed up read and write access</a:t>
            </a:r>
          </a:p>
          <a:p>
            <a:pPr lvl="2"/>
            <a:r>
              <a:rPr lang="en-US" dirty="0"/>
              <a:t>Read ahead and move block into buffer while processing previous block</a:t>
            </a:r>
          </a:p>
          <a:p>
            <a:pPr lvl="2"/>
            <a:r>
              <a:rPr lang="en-US" dirty="0"/>
              <a:t>May have multiple buffers</a:t>
            </a:r>
          </a:p>
        </p:txBody>
      </p:sp>
    </p:spTree>
    <p:extLst>
      <p:ext uri="{BB962C8B-B14F-4D97-AF65-F5344CB8AC3E}">
        <p14:creationId xmlns:p14="http://schemas.microsoft.com/office/powerpoint/2010/main" val="28989125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023CE-59C8-4720-B786-DAC0318E9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5050-5746-449C-95E9-B82D1F4577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Files exist as collection of blocks</a:t>
            </a:r>
          </a:p>
          <a:p>
            <a:r>
              <a:rPr lang="en-US" dirty="0"/>
              <a:t>Records transfer in/out as blocks </a:t>
            </a:r>
          </a:p>
          <a:p>
            <a:pPr lvl="1"/>
            <a:r>
              <a:rPr lang="en-US" dirty="0"/>
              <a:t>Fixed length</a:t>
            </a:r>
          </a:p>
          <a:p>
            <a:pPr lvl="1"/>
            <a:r>
              <a:rPr lang="en-US" dirty="0"/>
              <a:t>Variable length</a:t>
            </a:r>
          </a:p>
          <a:p>
            <a:pPr lvl="2"/>
            <a:r>
              <a:rPr lang="en-US" dirty="0"/>
              <a:t>Spanned </a:t>
            </a:r>
          </a:p>
          <a:p>
            <a:pPr lvl="2"/>
            <a:r>
              <a:rPr lang="en-US" dirty="0" err="1"/>
              <a:t>Unspanned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0052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023CE-59C8-4720-B786-DAC0318E9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5050-5746-449C-95E9-B82D1F4577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 structure such as File Allocation Table (FAT) used to track blocks</a:t>
            </a:r>
          </a:p>
          <a:p>
            <a:r>
              <a:rPr lang="en-US" dirty="0"/>
              <a:t>File Allocation Methods</a:t>
            </a:r>
          </a:p>
          <a:p>
            <a:pPr lvl="1"/>
            <a:r>
              <a:rPr lang="en-US" dirty="0"/>
              <a:t>Goal</a:t>
            </a:r>
          </a:p>
          <a:p>
            <a:pPr lvl="2"/>
            <a:r>
              <a:rPr lang="en-US" dirty="0"/>
              <a:t>Efficient disk utilization</a:t>
            </a:r>
          </a:p>
          <a:p>
            <a:pPr lvl="2"/>
            <a:r>
              <a:rPr lang="en-US" dirty="0"/>
              <a:t>Fast access</a:t>
            </a:r>
          </a:p>
          <a:p>
            <a:pPr lvl="1"/>
            <a:r>
              <a:rPr lang="en-US" dirty="0"/>
              <a:t>Contiguous ( continuous blocks )</a:t>
            </a:r>
          </a:p>
          <a:p>
            <a:pPr lvl="1"/>
            <a:r>
              <a:rPr lang="en-US" dirty="0"/>
              <a:t>Linked</a:t>
            </a:r>
          </a:p>
          <a:p>
            <a:pPr lvl="1"/>
            <a:r>
              <a:rPr lang="en-US" dirty="0"/>
              <a:t>Indexed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9986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023CE-59C8-4720-B786-DAC0318E9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5050-5746-449C-95E9-B82D1F4577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1"/>
            <a:r>
              <a:rPr lang="en-US" dirty="0"/>
              <a:t>Contiguous ( continuous blocks )</a:t>
            </a:r>
          </a:p>
          <a:p>
            <a:pPr lvl="2" fontAlgn="base"/>
            <a:r>
              <a:rPr lang="en-US" dirty="0"/>
              <a:t>Directory</a:t>
            </a:r>
          </a:p>
          <a:p>
            <a:pPr lvl="3" fontAlgn="base"/>
            <a:r>
              <a:rPr lang="en-US" dirty="0"/>
              <a:t>Track address of starting block</a:t>
            </a:r>
          </a:p>
          <a:p>
            <a:pPr lvl="3" fontAlgn="base"/>
            <a:r>
              <a:rPr lang="en-US" dirty="0"/>
              <a:t>Track length of the allocated portion</a:t>
            </a:r>
          </a:p>
          <a:p>
            <a:pPr lvl="2" fontAlgn="base"/>
            <a:r>
              <a:rPr lang="en-US" dirty="0"/>
              <a:t>Sequential or direct access</a:t>
            </a:r>
          </a:p>
          <a:p>
            <a:pPr lvl="2" fontAlgn="base"/>
            <a:r>
              <a:rPr lang="en-US" dirty="0"/>
              <a:t>Internal and external fragmentation</a:t>
            </a:r>
          </a:p>
          <a:p>
            <a:pPr lvl="1"/>
            <a:r>
              <a:rPr lang="en-US" dirty="0"/>
              <a:t>Linked</a:t>
            </a:r>
          </a:p>
          <a:p>
            <a:pPr lvl="2"/>
            <a:r>
              <a:rPr lang="en-US" dirty="0"/>
              <a:t>Linked list of disk blocks - need not be contiguous</a:t>
            </a:r>
          </a:p>
          <a:p>
            <a:pPr lvl="2"/>
            <a:r>
              <a:rPr lang="en-US" dirty="0"/>
              <a:t>Directory </a:t>
            </a:r>
          </a:p>
          <a:p>
            <a:pPr lvl="3"/>
            <a:r>
              <a:rPr lang="en-US" dirty="0"/>
              <a:t>Track address of start block </a:t>
            </a:r>
          </a:p>
          <a:p>
            <a:pPr lvl="3"/>
            <a:r>
              <a:rPr lang="en-US" dirty="0"/>
              <a:t>Track address of end block</a:t>
            </a:r>
          </a:p>
          <a:p>
            <a:pPr lvl="3"/>
            <a:r>
              <a:rPr lang="en-US" dirty="0"/>
              <a:t>Each block has address of next block ( extra overhead )</a:t>
            </a:r>
          </a:p>
          <a:p>
            <a:pPr lvl="3"/>
            <a:r>
              <a:rPr lang="en-US" dirty="0"/>
              <a:t>Flexible regarding change of size</a:t>
            </a:r>
          </a:p>
          <a:p>
            <a:pPr lvl="3"/>
            <a:r>
              <a:rPr lang="en-US" dirty="0"/>
              <a:t>Cannot have random or direct access</a:t>
            </a:r>
          </a:p>
          <a:p>
            <a:pPr lvl="1"/>
            <a:r>
              <a:rPr lang="en-US" dirty="0"/>
              <a:t>Indexed</a:t>
            </a:r>
          </a:p>
          <a:p>
            <a:pPr lvl="2"/>
            <a:r>
              <a:rPr lang="en-US" dirty="0"/>
              <a:t>Index block used to track blocks for a file  ( extra overhead )</a:t>
            </a:r>
          </a:p>
          <a:p>
            <a:pPr lvl="2"/>
            <a:r>
              <a:rPr lang="en-US" dirty="0"/>
              <a:t>Direct access</a:t>
            </a:r>
          </a:p>
          <a:p>
            <a:pPr lvl="2"/>
            <a:r>
              <a:rPr lang="en-US" dirty="0"/>
              <a:t>No external fragmentation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2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CE2F2-0954-4A77-996D-1CD854846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B6313-5AD2-4BA3-AD62-73EC89AE35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Store data for reuse</a:t>
            </a:r>
          </a:p>
          <a:p>
            <a:r>
              <a:rPr lang="en-US" dirty="0"/>
              <a:t>Characteristics</a:t>
            </a:r>
          </a:p>
          <a:p>
            <a:pPr lvl="1"/>
            <a:r>
              <a:rPr lang="en-US" dirty="0"/>
              <a:t>Identifier</a:t>
            </a:r>
          </a:p>
          <a:p>
            <a:pPr lvl="1"/>
            <a:r>
              <a:rPr lang="en-US" dirty="0"/>
              <a:t>Organized into structure </a:t>
            </a:r>
          </a:p>
          <a:p>
            <a:pPr lvl="2"/>
            <a:r>
              <a:rPr lang="en-US" dirty="0"/>
              <a:t>Minimize access time</a:t>
            </a:r>
          </a:p>
          <a:p>
            <a:pPr lvl="2"/>
            <a:r>
              <a:rPr lang="en-US" dirty="0"/>
              <a:t>Economy of storage</a:t>
            </a:r>
          </a:p>
          <a:p>
            <a:pPr lvl="2"/>
            <a:r>
              <a:rPr lang="en-US" dirty="0"/>
              <a:t>Ease of maintenance</a:t>
            </a:r>
          </a:p>
          <a:p>
            <a:pPr lvl="1"/>
            <a:r>
              <a:rPr lang="en-US" dirty="0"/>
              <a:t>Access functions and permissions</a:t>
            </a:r>
          </a:p>
        </p:txBody>
      </p:sp>
    </p:spTree>
    <p:extLst>
      <p:ext uri="{BB962C8B-B14F-4D97-AF65-F5344CB8AC3E}">
        <p14:creationId xmlns:p14="http://schemas.microsoft.com/office/powerpoint/2010/main" val="27557425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023CE-59C8-4720-B786-DAC0318E9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Stream Devices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5050-5746-449C-95E9-B82D1F4577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Also known as “character” transfer </a:t>
            </a:r>
          </a:p>
          <a:p>
            <a:r>
              <a:rPr lang="en-US" dirty="0"/>
              <a:t>Transfer a stream of bytes</a:t>
            </a:r>
          </a:p>
          <a:p>
            <a:r>
              <a:rPr lang="en-US" dirty="0"/>
              <a:t>Examples:  </a:t>
            </a:r>
          </a:p>
          <a:p>
            <a:pPr lvl="1"/>
            <a:r>
              <a:rPr lang="en-US" dirty="0"/>
              <a:t>Printer</a:t>
            </a:r>
          </a:p>
          <a:p>
            <a:pPr lvl="1"/>
            <a:r>
              <a:rPr lang="en-US" dirty="0"/>
              <a:t>mouse</a:t>
            </a:r>
          </a:p>
          <a:p>
            <a:r>
              <a:rPr lang="en-US" dirty="0"/>
              <a:t>Buffering not required </a:t>
            </a:r>
          </a:p>
          <a:p>
            <a:r>
              <a:rPr lang="en-US" dirty="0"/>
              <a:t>Response time and processing speed generally faster than the block transfer</a:t>
            </a:r>
          </a:p>
        </p:txBody>
      </p:sp>
    </p:spTree>
    <p:extLst>
      <p:ext uri="{BB962C8B-B14F-4D97-AF65-F5344CB8AC3E}">
        <p14:creationId xmlns:p14="http://schemas.microsoft.com/office/powerpoint/2010/main" val="257583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62789-791A-40EA-8EF7-46261C0B5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Disk I/O Transfer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5A22E-BAE9-4C91-A203-697CADC53F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Hard drives have relatively long access times</a:t>
            </a:r>
          </a:p>
          <a:p>
            <a:pPr lvl="1"/>
            <a:r>
              <a:rPr lang="en-US" dirty="0"/>
              <a:t>Wait time for device access</a:t>
            </a:r>
          </a:p>
          <a:p>
            <a:pPr lvl="1"/>
            <a:r>
              <a:rPr lang="en-US" dirty="0"/>
              <a:t>Access time:</a:t>
            </a:r>
          </a:p>
          <a:p>
            <a:pPr lvl="2"/>
            <a:r>
              <a:rPr lang="en-US" dirty="0"/>
              <a:t>Seek time: Wait for head to position at correct track </a:t>
            </a:r>
          </a:p>
          <a:p>
            <a:pPr lvl="2"/>
            <a:r>
              <a:rPr lang="en-US" dirty="0"/>
              <a:t>Rotational delay: Wait for head to position at sector </a:t>
            </a:r>
          </a:p>
          <a:p>
            <a:pPr lvl="1"/>
            <a:r>
              <a:rPr lang="en-US" dirty="0"/>
              <a:t>Transfer data</a:t>
            </a:r>
          </a:p>
        </p:txBody>
      </p:sp>
    </p:spTree>
    <p:extLst>
      <p:ext uri="{BB962C8B-B14F-4D97-AF65-F5344CB8AC3E}">
        <p14:creationId xmlns:p14="http://schemas.microsoft.com/office/powerpoint/2010/main" val="32228552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2B77B-0E62-469E-8F35-AE0ACE685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I/O Scheduling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685CB-15FE-475B-ACE2-75F9EC62DE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to minimize access times or prioritize specific requests?</a:t>
            </a:r>
          </a:p>
          <a:p>
            <a:r>
              <a:rPr lang="en-US" dirty="0"/>
              <a:t>C0mmon scheduling algorithms</a:t>
            </a:r>
          </a:p>
          <a:p>
            <a:pPr lvl="1"/>
            <a:r>
              <a:rPr lang="en-US" dirty="0"/>
              <a:t>First In First Out</a:t>
            </a:r>
          </a:p>
          <a:p>
            <a:pPr lvl="1"/>
            <a:r>
              <a:rPr lang="en-US" dirty="0"/>
              <a:t>Shortest Seek Time First</a:t>
            </a:r>
          </a:p>
          <a:p>
            <a:pPr lvl="1"/>
            <a:r>
              <a:rPr lang="en-US" dirty="0"/>
              <a:t>Elevator ( SCAN )</a:t>
            </a:r>
          </a:p>
          <a:p>
            <a:pPr lvl="1"/>
            <a:r>
              <a:rPr lang="en-US" dirty="0"/>
              <a:t>FSCAN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0992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2B77B-0E62-469E-8F35-AE0ACE685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In First Out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685CB-15FE-475B-ACE2-75F9EC62DE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queue of disk I/O requests</a:t>
            </a:r>
          </a:p>
          <a:p>
            <a:pPr lvl="1"/>
            <a:r>
              <a:rPr lang="en-US" sz="2000" dirty="0"/>
              <a:t>Process in order received</a:t>
            </a:r>
          </a:p>
          <a:p>
            <a:pPr lvl="1"/>
            <a:r>
              <a:rPr lang="en-US" sz="2000" dirty="0"/>
              <a:t>Fair to all processes</a:t>
            </a:r>
            <a:endParaRPr lang="en-US" dirty="0"/>
          </a:p>
          <a:p>
            <a:r>
              <a:rPr lang="en-US" dirty="0"/>
              <a:t>May not be optimal performance</a:t>
            </a:r>
          </a:p>
        </p:txBody>
      </p:sp>
    </p:spTree>
    <p:extLst>
      <p:ext uri="{BB962C8B-B14F-4D97-AF65-F5344CB8AC3E}">
        <p14:creationId xmlns:p14="http://schemas.microsoft.com/office/powerpoint/2010/main" val="22260557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2B77B-0E62-469E-8F35-AE0ACE685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Shortest Seek Time First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685CB-15FE-475B-ACE2-75F9EC62DE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Incoming requests are tracked</a:t>
            </a:r>
          </a:p>
          <a:p>
            <a:r>
              <a:rPr lang="en-US" dirty="0"/>
              <a:t>Shortest seek first algorithm determines the request closest to the current position of the head so it is completed next</a:t>
            </a:r>
          </a:p>
        </p:txBody>
      </p:sp>
    </p:spTree>
    <p:extLst>
      <p:ext uri="{BB962C8B-B14F-4D97-AF65-F5344CB8AC3E}">
        <p14:creationId xmlns:p14="http://schemas.microsoft.com/office/powerpoint/2010/main" val="7702825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2B77B-0E62-469E-8F35-AE0ACE685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Elevator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685CB-15FE-475B-ACE2-75F9EC62DE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SCAN</a:t>
            </a:r>
          </a:p>
          <a:p>
            <a:pPr lvl="1"/>
            <a:r>
              <a:rPr lang="en-US" dirty="0"/>
              <a:t>Requests processed in the current direction of arm movement until the arm reaches the edge of the disk then processes requests in opposite direction</a:t>
            </a:r>
          </a:p>
          <a:p>
            <a:pPr lvl="1"/>
            <a:r>
              <a:rPr lang="en-US" dirty="0"/>
              <a:t>Requests must be sorted</a:t>
            </a:r>
          </a:p>
          <a:p>
            <a:r>
              <a:rPr lang="en-US" dirty="0"/>
              <a:t>C-SCAN</a:t>
            </a:r>
          </a:p>
          <a:p>
            <a:pPr lvl="1"/>
            <a:r>
              <a:rPr lang="en-US" dirty="0"/>
              <a:t>Like Scan, but scans only in one direction</a:t>
            </a:r>
          </a:p>
        </p:txBody>
      </p:sp>
    </p:spTree>
    <p:extLst>
      <p:ext uri="{BB962C8B-B14F-4D97-AF65-F5344CB8AC3E}">
        <p14:creationId xmlns:p14="http://schemas.microsoft.com/office/powerpoint/2010/main" val="16379843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2B77B-0E62-469E-8F35-AE0ACE685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FSCAN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685CB-15FE-475B-ACE2-75F9EC62DE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Uses two sub-queues. </a:t>
            </a:r>
          </a:p>
          <a:p>
            <a:r>
              <a:rPr lang="en-US" dirty="0"/>
              <a:t>Current requests are in the first queue for scanning</a:t>
            </a:r>
          </a:p>
          <a:p>
            <a:r>
              <a:rPr lang="en-US" dirty="0"/>
              <a:t>New requests are deferred in a second queue until queue is processed</a:t>
            </a:r>
          </a:p>
          <a:p>
            <a:r>
              <a:rPr lang="en-US" dirty="0"/>
              <a:t>Process repeats with second queue</a:t>
            </a:r>
          </a:p>
        </p:txBody>
      </p:sp>
    </p:spTree>
    <p:extLst>
      <p:ext uri="{BB962C8B-B14F-4D97-AF65-F5344CB8AC3E}">
        <p14:creationId xmlns:p14="http://schemas.microsoft.com/office/powerpoint/2010/main" val="21735462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CDA-1BDD-482C-8B74-2C7FB8D1A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Peripheral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8C3421-BBC0-4F6C-9A17-01E19381AF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Control of how the peripherals function using drivers</a:t>
            </a:r>
          </a:p>
          <a:p>
            <a:pPr lvl="1"/>
            <a:r>
              <a:rPr lang="en-US" dirty="0"/>
              <a:t>Device driver allows the operating system to communicate with and manage peripheral devices</a:t>
            </a:r>
          </a:p>
          <a:p>
            <a:pPr lvl="1"/>
            <a:r>
              <a:rPr lang="en-US" dirty="0">
                <a:solidFill>
                  <a:srgbClr val="231F20"/>
                </a:solidFill>
              </a:rPr>
              <a:t>Translates requests between device and computer</a:t>
            </a:r>
            <a:endParaRPr lang="en-US" dirty="0"/>
          </a:p>
          <a:p>
            <a:r>
              <a:rPr lang="en-US" dirty="0"/>
              <a:t>Device management </a:t>
            </a:r>
          </a:p>
          <a:p>
            <a:pPr lvl="1"/>
            <a:r>
              <a:rPr lang="en-US" dirty="0"/>
              <a:t>Controls peripheral devices </a:t>
            </a:r>
          </a:p>
          <a:p>
            <a:pPr lvl="1"/>
            <a:r>
              <a:rPr lang="en-US" dirty="0"/>
              <a:t>Sending devices commands in proprietary machine language</a:t>
            </a:r>
          </a:p>
          <a:p>
            <a:pPr lvl="1"/>
            <a:r>
              <a:rPr lang="en-US" dirty="0"/>
              <a:t>Driver software manages access to peripheral devices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9500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CDA-1BDD-482C-8B74-2C7FB8D1A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Peripheral Management,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8C3421-BBC0-4F6C-9A17-01E19381AF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Types of Peripheral Devices</a:t>
            </a:r>
          </a:p>
          <a:p>
            <a:pPr lvl="1"/>
            <a:r>
              <a:rPr lang="en-US" dirty="0"/>
              <a:t>Mouse</a:t>
            </a:r>
          </a:p>
          <a:p>
            <a:pPr lvl="1"/>
            <a:r>
              <a:rPr lang="en-US" dirty="0"/>
              <a:t>Keyboard</a:t>
            </a:r>
          </a:p>
          <a:p>
            <a:pPr lvl="1"/>
            <a:r>
              <a:rPr lang="en-US" dirty="0"/>
              <a:t>Printer</a:t>
            </a:r>
          </a:p>
          <a:p>
            <a:pPr lvl="1"/>
            <a:r>
              <a:rPr lang="en-US" dirty="0"/>
              <a:t>Monitor</a:t>
            </a:r>
          </a:p>
          <a:p>
            <a:pPr lvl="1"/>
            <a:r>
              <a:rPr lang="en-US" dirty="0"/>
              <a:t>External drive</a:t>
            </a:r>
          </a:p>
          <a:p>
            <a:pPr lvl="1"/>
            <a:r>
              <a:rPr lang="en-US" dirty="0"/>
              <a:t>Scanner</a:t>
            </a:r>
          </a:p>
          <a:p>
            <a:pPr lvl="1"/>
            <a:r>
              <a:rPr lang="en-US" dirty="0"/>
              <a:t>CD-ROM / DVD drive</a:t>
            </a:r>
          </a:p>
          <a:p>
            <a:r>
              <a:rPr lang="en-US" dirty="0"/>
              <a:t>New peripheral additions need device driver installed into the operating system.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8810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743AE-442C-47F6-B0DF-9EC1C867B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231F20"/>
                </a:solidFill>
                <a:latin typeface="ReithSans"/>
              </a:rPr>
              <a:t>Peripheral Device </a:t>
            </a:r>
            <a:r>
              <a:rPr lang="en-US" dirty="0">
                <a:solidFill>
                  <a:srgbClr val="231F20"/>
                </a:solidFill>
              </a:rPr>
              <a:t>Protocols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55C746-30F2-4FD7-A486-C612C6E31C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231F20"/>
                </a:solidFill>
              </a:rPr>
              <a:t>Peripherals programmed with specific machine code. </a:t>
            </a:r>
          </a:p>
          <a:p>
            <a:pPr lvl="1"/>
            <a:r>
              <a:rPr lang="en-US" dirty="0">
                <a:solidFill>
                  <a:srgbClr val="231F20"/>
                </a:solidFill>
              </a:rPr>
              <a:t>Specific rules to control transmission of  data between computer and device</a:t>
            </a:r>
          </a:p>
          <a:p>
            <a:pPr lvl="1"/>
            <a:r>
              <a:rPr lang="en-US" dirty="0">
                <a:solidFill>
                  <a:srgbClr val="231F20"/>
                </a:solidFill>
              </a:rPr>
              <a:t>Called ”protocol” </a:t>
            </a:r>
          </a:p>
          <a:p>
            <a:pPr fontAlgn="t"/>
            <a:r>
              <a:rPr lang="en-US" dirty="0">
                <a:solidFill>
                  <a:srgbClr val="231F20"/>
                </a:solidFill>
              </a:rPr>
              <a:t>Protocol</a:t>
            </a:r>
            <a:r>
              <a:rPr lang="en-US" b="1" dirty="0">
                <a:solidFill>
                  <a:srgbClr val="231F20"/>
                </a:solidFill>
              </a:rPr>
              <a:t> </a:t>
            </a:r>
            <a:r>
              <a:rPr lang="en-US" dirty="0">
                <a:solidFill>
                  <a:srgbClr val="231F20"/>
                </a:solidFill>
              </a:rPr>
              <a:t>specifies message</a:t>
            </a:r>
          </a:p>
          <a:p>
            <a:pPr lvl="1" fontAlgn="t"/>
            <a:r>
              <a:rPr lang="en-US" dirty="0">
                <a:solidFill>
                  <a:srgbClr val="231F20"/>
                </a:solidFill>
              </a:rPr>
              <a:t>Structure</a:t>
            </a:r>
          </a:p>
          <a:p>
            <a:pPr lvl="1" fontAlgn="t"/>
            <a:r>
              <a:rPr lang="en-US" dirty="0">
                <a:solidFill>
                  <a:srgbClr val="231F20"/>
                </a:solidFill>
              </a:rPr>
              <a:t>Speed </a:t>
            </a:r>
          </a:p>
          <a:p>
            <a:pPr lvl="1" fontAlgn="t"/>
            <a:r>
              <a:rPr lang="en-US" dirty="0">
                <a:solidFill>
                  <a:srgbClr val="231F20"/>
                </a:solidFill>
              </a:rPr>
              <a:t>Timing of messages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758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4E947-AD2A-44CD-AF92-81CCE89EF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File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25C44E-2893-4C2F-B1A6-ABDFFC4D80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Primary interface outside of the computer system</a:t>
            </a:r>
          </a:p>
          <a:p>
            <a:r>
              <a:rPr lang="en-US" dirty="0"/>
              <a:t>I/O supervisor initiates and terminates file I/O</a:t>
            </a:r>
          </a:p>
          <a:p>
            <a:r>
              <a:rPr lang="en-US" dirty="0"/>
              <a:t>Manages data transfer with storage devices</a:t>
            </a:r>
          </a:p>
          <a:p>
            <a:pPr lvl="1"/>
            <a:r>
              <a:rPr lang="en-US" dirty="0"/>
              <a:t>Device </a:t>
            </a:r>
          </a:p>
          <a:p>
            <a:pPr lvl="1"/>
            <a:r>
              <a:rPr lang="en-US" dirty="0"/>
              <a:t>Location of data</a:t>
            </a:r>
          </a:p>
          <a:p>
            <a:pPr lvl="1"/>
            <a:r>
              <a:rPr lang="en-US" dirty="0"/>
              <a:t>Buffering</a:t>
            </a:r>
          </a:p>
          <a:p>
            <a:r>
              <a:rPr lang="en-US" dirty="0"/>
              <a:t>Considered part of the operating system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7326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81A00-62CE-4314-B066-E3FD4A844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Unix File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4CBAC4-7E72-4291-930F-B2D2A1179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Ordinary Files </a:t>
            </a:r>
          </a:p>
          <a:p>
            <a:pPr lvl="1"/>
            <a:r>
              <a:rPr lang="en-US" dirty="0"/>
              <a:t>File of data, text, or program instructions. </a:t>
            </a:r>
          </a:p>
          <a:p>
            <a:r>
              <a:rPr lang="en-US" dirty="0"/>
              <a:t>Special Files </a:t>
            </a:r>
          </a:p>
          <a:p>
            <a:pPr lvl="1"/>
            <a:r>
              <a:rPr lang="en-US" dirty="0"/>
              <a:t>Provide access to hardware </a:t>
            </a:r>
          </a:p>
          <a:p>
            <a:pPr lvl="2"/>
            <a:r>
              <a:rPr lang="en-US" dirty="0"/>
              <a:t>hard drives</a:t>
            </a:r>
          </a:p>
          <a:p>
            <a:pPr lvl="2"/>
            <a:r>
              <a:rPr lang="en-US" dirty="0"/>
              <a:t>CD-ROM / DVD drives</a:t>
            </a:r>
          </a:p>
          <a:p>
            <a:pPr lvl="2"/>
            <a:r>
              <a:rPr lang="en-US" dirty="0"/>
              <a:t>Modems</a:t>
            </a:r>
          </a:p>
          <a:p>
            <a:pPr lvl="2"/>
            <a:r>
              <a:rPr lang="en-US" dirty="0"/>
              <a:t>Ethernet adapters</a:t>
            </a:r>
          </a:p>
          <a:p>
            <a:pPr lvl="2"/>
            <a:r>
              <a:rPr lang="en-US" dirty="0"/>
              <a:t>aliases or shortcuts </a:t>
            </a:r>
          </a:p>
          <a:p>
            <a:r>
              <a:rPr lang="en-US" dirty="0"/>
              <a:t>Directories </a:t>
            </a:r>
          </a:p>
          <a:p>
            <a:pPr lvl="1"/>
            <a:r>
              <a:rPr lang="en-US" dirty="0"/>
              <a:t>Store both special and ordinary files</a:t>
            </a:r>
          </a:p>
          <a:p>
            <a:pPr lvl="1"/>
            <a:r>
              <a:rPr lang="en-US" dirty="0"/>
              <a:t>Unix directories are equivalent to Windows/Mac folders.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808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2AF09-F494-43A5-9BB0-989D1110F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5B6B9-865B-429F-A7ED-7880811D7E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Field - data element</a:t>
            </a:r>
          </a:p>
          <a:p>
            <a:r>
              <a:rPr lang="en-US" dirty="0"/>
              <a:t>Record - collection of fields</a:t>
            </a:r>
          </a:p>
          <a:p>
            <a:r>
              <a:rPr lang="en-US" dirty="0"/>
              <a:t>File - collection of records</a:t>
            </a:r>
          </a:p>
          <a:p>
            <a:r>
              <a:rPr lang="en-US" dirty="0"/>
              <a:t>Database - collection of related data</a:t>
            </a:r>
          </a:p>
        </p:txBody>
      </p:sp>
    </p:spTree>
    <p:extLst>
      <p:ext uri="{BB962C8B-B14F-4D97-AF65-F5344CB8AC3E}">
        <p14:creationId xmlns:p14="http://schemas.microsoft.com/office/powerpoint/2010/main" val="561474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1A57-9937-4311-ACDF-959C5991A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Manage Files?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7D856-6695-4AF6-8FCC-D3604F3556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file management system</a:t>
            </a:r>
          </a:p>
          <a:p>
            <a:pPr lvl="1"/>
            <a:r>
              <a:rPr lang="en-US" dirty="0"/>
              <a:t>Interface to access data</a:t>
            </a:r>
          </a:p>
          <a:p>
            <a:pPr lvl="2"/>
            <a:r>
              <a:rPr lang="en-US" dirty="0"/>
              <a:t>Read, write and modify data</a:t>
            </a:r>
          </a:p>
          <a:p>
            <a:pPr lvl="2"/>
            <a:r>
              <a:rPr lang="en-US" dirty="0"/>
              <a:t>I/O support for storage devices</a:t>
            </a:r>
          </a:p>
          <a:p>
            <a:pPr lvl="2"/>
            <a:r>
              <a:rPr lang="en-US" dirty="0"/>
              <a:t>Access for user programs</a:t>
            </a:r>
          </a:p>
          <a:p>
            <a:pPr lvl="2"/>
            <a:r>
              <a:rPr lang="en-US" dirty="0"/>
              <a:t>I/O support multiple users</a:t>
            </a:r>
          </a:p>
          <a:p>
            <a:pPr lvl="1"/>
            <a:r>
              <a:rPr lang="en-US" dirty="0"/>
              <a:t>Protect data </a:t>
            </a:r>
          </a:p>
          <a:p>
            <a:pPr lvl="2"/>
            <a:r>
              <a:rPr lang="en-US" dirty="0"/>
              <a:t>Minimize loss/corruption</a:t>
            </a:r>
          </a:p>
          <a:p>
            <a:pPr lvl="2"/>
            <a:r>
              <a:rPr lang="en-US" dirty="0"/>
              <a:t>Allow backups and recovery of data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127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7B9CC-7398-4719-920A-1FE2440B5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4D51C-A0CB-4A97-871D-B7DC3776C0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Process of manipulating files in computer system</a:t>
            </a:r>
          </a:p>
          <a:p>
            <a:pPr lvl="1"/>
            <a:r>
              <a:rPr lang="en-US" dirty="0"/>
              <a:t>Create new file in computer system </a:t>
            </a:r>
          </a:p>
          <a:p>
            <a:pPr lvl="1"/>
            <a:r>
              <a:rPr lang="en-US" dirty="0"/>
              <a:t>Store at specific location for ease of access at later date</a:t>
            </a:r>
          </a:p>
          <a:p>
            <a:pPr lvl="1"/>
            <a:r>
              <a:rPr lang="en-US" dirty="0"/>
              <a:t>Allow ease of sharing of the files among users</a:t>
            </a:r>
          </a:p>
          <a:p>
            <a:pPr lvl="1"/>
            <a:r>
              <a:rPr lang="en-US" dirty="0"/>
              <a:t>Provide mechanism to allow ease of search for specific files</a:t>
            </a:r>
          </a:p>
          <a:p>
            <a:pPr lvl="2"/>
            <a:r>
              <a:rPr lang="en-US" dirty="0"/>
              <a:t>Directories</a:t>
            </a:r>
          </a:p>
          <a:p>
            <a:pPr lvl="2"/>
            <a:r>
              <a:rPr lang="en-US" dirty="0"/>
              <a:t>Folders</a:t>
            </a:r>
          </a:p>
          <a:p>
            <a:pPr lvl="1"/>
            <a:r>
              <a:rPr lang="en-US" dirty="0"/>
              <a:t>Allow user to modify the file contents</a:t>
            </a:r>
          </a:p>
          <a:p>
            <a:pPr lvl="1"/>
            <a:r>
              <a:rPr lang="en-US" dirty="0"/>
              <a:t>Allow user to modify the name of the file</a:t>
            </a:r>
          </a:p>
        </p:txBody>
      </p:sp>
    </p:spTree>
    <p:extLst>
      <p:ext uri="{BB962C8B-B14F-4D97-AF65-F5344CB8AC3E}">
        <p14:creationId xmlns:p14="http://schemas.microsoft.com/office/powerpoint/2010/main" val="1331106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EF509-8522-44CE-A52C-0B9DF0A46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Directory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D55D6-8ACB-4404-98FB-6D65C2F71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Search for a file</a:t>
            </a:r>
          </a:p>
          <a:p>
            <a:r>
              <a:rPr lang="en-US" dirty="0"/>
              <a:t>Create a file</a:t>
            </a:r>
          </a:p>
          <a:p>
            <a:r>
              <a:rPr lang="en-US" dirty="0"/>
              <a:t>Delete a file</a:t>
            </a:r>
          </a:p>
          <a:p>
            <a:r>
              <a:rPr lang="en-US" dirty="0"/>
              <a:t>List the directory </a:t>
            </a:r>
          </a:p>
          <a:p>
            <a:r>
              <a:rPr lang="en-US" dirty="0"/>
              <a:t>Update the directory</a:t>
            </a:r>
          </a:p>
          <a:p>
            <a:r>
              <a:rPr lang="en-US" dirty="0"/>
              <a:t>Enforce access control</a:t>
            </a:r>
          </a:p>
          <a:p>
            <a:pPr lvl="1"/>
            <a:r>
              <a:rPr lang="en-US" dirty="0"/>
              <a:t>Users allowed permissions</a:t>
            </a:r>
          </a:p>
          <a:p>
            <a:pPr lvl="1"/>
            <a:r>
              <a:rPr lang="en-US" dirty="0"/>
              <a:t>Simultaneous access requests</a:t>
            </a:r>
          </a:p>
        </p:txBody>
      </p:sp>
    </p:spTree>
    <p:extLst>
      <p:ext uri="{BB962C8B-B14F-4D97-AF65-F5344CB8AC3E}">
        <p14:creationId xmlns:p14="http://schemas.microsoft.com/office/powerpoint/2010/main" val="2030244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3D107-62E7-46FE-AA31-992D6201F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Users allowed permissions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77AE97-ED38-4203-BA66-C34637CC66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File existence</a:t>
            </a:r>
          </a:p>
          <a:p>
            <a:r>
              <a:rPr lang="en-US" dirty="0"/>
              <a:t>Read</a:t>
            </a:r>
          </a:p>
          <a:p>
            <a:r>
              <a:rPr lang="en-US" dirty="0"/>
              <a:t>Execute</a:t>
            </a:r>
          </a:p>
          <a:p>
            <a:r>
              <a:rPr lang="en-US" dirty="0"/>
              <a:t>Append</a:t>
            </a:r>
          </a:p>
          <a:p>
            <a:r>
              <a:rPr lang="en-US" dirty="0"/>
              <a:t>Update</a:t>
            </a:r>
          </a:p>
          <a:p>
            <a:r>
              <a:rPr lang="en-US" dirty="0"/>
              <a:t>Change access permissions</a:t>
            </a:r>
          </a:p>
          <a:p>
            <a:r>
              <a:rPr lang="en-US" dirty="0"/>
              <a:t>Delete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089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FB4DE-3C69-459A-9F6A-6E96BDCE9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Permission Levels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E7BDC9-6487-447F-8821-EE30EE080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May differ in different operating systems</a:t>
            </a:r>
          </a:p>
          <a:p>
            <a:pPr lvl="1"/>
            <a:r>
              <a:rPr lang="en-US" dirty="0"/>
              <a:t>Owner</a:t>
            </a:r>
          </a:p>
          <a:p>
            <a:pPr lvl="1"/>
            <a:r>
              <a:rPr lang="en-US" dirty="0"/>
              <a:t>Specific users</a:t>
            </a:r>
          </a:p>
          <a:p>
            <a:pPr lvl="1"/>
            <a:r>
              <a:rPr lang="en-US" dirty="0"/>
              <a:t>User groups</a:t>
            </a:r>
          </a:p>
          <a:p>
            <a:pPr lvl="1"/>
            <a:r>
              <a:rPr lang="en-US" dirty="0"/>
              <a:t>All users</a:t>
            </a:r>
          </a:p>
        </p:txBody>
      </p:sp>
    </p:spTree>
    <p:extLst>
      <p:ext uri="{BB962C8B-B14F-4D97-AF65-F5344CB8AC3E}">
        <p14:creationId xmlns:p14="http://schemas.microsoft.com/office/powerpoint/2010/main" val="298881932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1031</Words>
  <Application>Microsoft Office PowerPoint</Application>
  <PresentationFormat>On-screen Show (4:3)</PresentationFormat>
  <Paragraphs>223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Constantia</vt:lpstr>
      <vt:lpstr>ReithSans</vt:lpstr>
      <vt:lpstr>Wingdings 2</vt:lpstr>
      <vt:lpstr>Custom Design</vt:lpstr>
      <vt:lpstr>Flow</vt:lpstr>
      <vt:lpstr>Module 6</vt:lpstr>
      <vt:lpstr>Files</vt:lpstr>
      <vt:lpstr>Basic File System</vt:lpstr>
      <vt:lpstr>File Structure</vt:lpstr>
      <vt:lpstr>How To Manage Files?</vt:lpstr>
      <vt:lpstr>File Management</vt:lpstr>
      <vt:lpstr>Directory Operations</vt:lpstr>
      <vt:lpstr>Users allowed permissions</vt:lpstr>
      <vt:lpstr>Access Permission Levels</vt:lpstr>
      <vt:lpstr>I/O Devices</vt:lpstr>
      <vt:lpstr>Techniques for I/O Operation</vt:lpstr>
      <vt:lpstr>Programmed I/O</vt:lpstr>
      <vt:lpstr>Interrupt driven I/O</vt:lpstr>
      <vt:lpstr>Direct Memory Access</vt:lpstr>
      <vt:lpstr>Data Transfer</vt:lpstr>
      <vt:lpstr>Block devices</vt:lpstr>
      <vt:lpstr>Block</vt:lpstr>
      <vt:lpstr>Block</vt:lpstr>
      <vt:lpstr>Block</vt:lpstr>
      <vt:lpstr>Stream Devices</vt:lpstr>
      <vt:lpstr>Disk I/O Transfer</vt:lpstr>
      <vt:lpstr>I/O Scheduling</vt:lpstr>
      <vt:lpstr>First In First Out Algorithm</vt:lpstr>
      <vt:lpstr>Shortest Seek Time First Algorithm</vt:lpstr>
      <vt:lpstr>Elevator Algorithm</vt:lpstr>
      <vt:lpstr>FSCAN Algorithm</vt:lpstr>
      <vt:lpstr>Peripheral Management</vt:lpstr>
      <vt:lpstr>Peripheral Management, continued</vt:lpstr>
      <vt:lpstr>Peripheral Device Protocols</vt:lpstr>
      <vt:lpstr>Unix File Types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2017-02-23T04:34:30Z</dcterms:created>
  <dcterms:modified xsi:type="dcterms:W3CDTF">2020-05-15T19:01:25Z</dcterms:modified>
</cp:coreProperties>
</file>